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8295205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3071235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425129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2624898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3785512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04560DB7-32D4-4363-A3D1-C7D07B9478D0}" type="datetimeFigureOut">
              <a:rPr lang="ar-IQ" smtClean="0"/>
              <a:t>10/08/1440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3318429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04560DB7-32D4-4363-A3D1-C7D07B9478D0}" type="datetimeFigureOut">
              <a:rPr lang="ar-IQ" smtClean="0"/>
              <a:t>10/08/1440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2719814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04560DB7-32D4-4363-A3D1-C7D07B9478D0}" type="datetimeFigureOut">
              <a:rPr lang="ar-IQ" smtClean="0"/>
              <a:t>10/08/1440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1244986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04560DB7-32D4-4363-A3D1-C7D07B9478D0}" type="datetimeFigureOut">
              <a:rPr lang="ar-IQ" smtClean="0"/>
              <a:t>10/08/1440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1265425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560DB7-32D4-4363-A3D1-C7D07B9478D0}" type="datetimeFigureOut">
              <a:rPr lang="ar-IQ" smtClean="0"/>
              <a:t>10/08/1440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217322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04560DB7-32D4-4363-A3D1-C7D07B9478D0}" type="datetimeFigureOut">
              <a:rPr lang="ar-IQ" smtClean="0"/>
              <a:t>10/08/1440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670D352-2F84-45FB-92FC-0B030FEE4F6E}" type="slidenum">
              <a:rPr lang="ar-IQ" smtClean="0"/>
              <a:t>‹#›</a:t>
            </a:fld>
            <a:endParaRPr lang="ar-IQ"/>
          </a:p>
        </p:txBody>
      </p:sp>
    </p:spTree>
    <p:extLst>
      <p:ext uri="{BB962C8B-B14F-4D97-AF65-F5344CB8AC3E}">
        <p14:creationId xmlns:p14="http://schemas.microsoft.com/office/powerpoint/2010/main" val="3730332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4560DB7-32D4-4363-A3D1-C7D07B9478D0}" type="datetimeFigureOut">
              <a:rPr lang="ar-IQ" smtClean="0"/>
              <a:t>10/08/1440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670D352-2F84-45FB-92FC-0B030FEE4F6E}" type="slidenum">
              <a:rPr lang="ar-IQ" smtClean="0"/>
              <a:t>‹#›</a:t>
            </a:fld>
            <a:endParaRPr lang="ar-IQ"/>
          </a:p>
        </p:txBody>
      </p:sp>
    </p:spTree>
    <p:extLst>
      <p:ext uri="{BB962C8B-B14F-4D97-AF65-F5344CB8AC3E}">
        <p14:creationId xmlns:p14="http://schemas.microsoft.com/office/powerpoint/2010/main" val="1534595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audio" Target="../media/audio3.wav"/><Relationship Id="rId1" Type="http://schemas.openxmlformats.org/officeDocument/2006/relationships/slideLayout" Target="../slideLayouts/slideLayout8.xml"/><Relationship Id="rId4" Type="http://schemas.openxmlformats.org/officeDocument/2006/relationships/audio" Target="../media/audio3.wav"/></Relationships>
</file>

<file path=ppt/slides/_rels/slide4.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audio" Target="../media/audio1.wav"/></Relationships>
</file>

<file path=ppt/slides/_rels/slide6.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audio" Target="../media/audio5.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827584" y="980728"/>
            <a:ext cx="7704856" cy="2187674"/>
          </a:xfrm>
          <a:ln w="34925">
            <a:noFill/>
          </a:ln>
          <a:effectLst>
            <a:glow rad="228600">
              <a:schemeClr val="accent6">
                <a:satMod val="175000"/>
                <a:alpha val="40000"/>
              </a:schemeClr>
            </a:glow>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6"/>
          </a:lnRef>
          <a:fillRef idx="2">
            <a:schemeClr val="accent6"/>
          </a:fillRef>
          <a:effectRef idx="1">
            <a:schemeClr val="accent6"/>
          </a:effectRef>
          <a:fontRef idx="minor">
            <a:schemeClr val="dk1"/>
          </a:fontRef>
        </p:style>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الشخصية </a:t>
            </a:r>
            <a:r>
              <a:rPr lang="ar-IQ"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اللاجتماعية</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a:t>
            </a:r>
            <a:r>
              <a:rPr lang="ar-IQ"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السيكوباتية</a:t>
            </a:r>
            <a:r>
              <a:rPr lang="ar-IQ"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t>
            </a:r>
            <a:endParaRPr lang="ar-IQ"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 name="عنوان فرعي 2"/>
          <p:cNvSpPr>
            <a:spLocks noGrp="1"/>
          </p:cNvSpPr>
          <p:nvPr>
            <p:ph type="subTitle" idx="1"/>
          </p:nvPr>
        </p:nvSpPr>
        <p:spPr>
          <a:xfrm>
            <a:off x="467544" y="3573016"/>
            <a:ext cx="7704856" cy="2065784"/>
          </a:xfrm>
          <a:effectLst>
            <a:outerShdw blurRad="152400" dist="317500" dir="5400000" sx="90000" sy="-19000" rotWithShape="0">
              <a:prstClr val="black">
                <a:alpha val="15000"/>
              </a:prstClr>
            </a:outerShdw>
          </a:effectLst>
        </p:spPr>
        <p:style>
          <a:lnRef idx="0">
            <a:schemeClr val="accent2"/>
          </a:lnRef>
          <a:fillRef idx="3">
            <a:schemeClr val="accent2"/>
          </a:fillRef>
          <a:effectRef idx="3">
            <a:schemeClr val="accent2"/>
          </a:effectRef>
          <a:fontRef idx="minor">
            <a:schemeClr val="lt1"/>
          </a:fontRef>
        </p:style>
        <p:txBody>
          <a:bodyPr>
            <a:normAutofit lnSpcReduction="10000"/>
          </a:bodyPr>
          <a:lstStyle/>
          <a:p>
            <a:r>
              <a:rPr lang="ar-IQ"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اعداد                                      </a:t>
            </a:r>
            <a:endParaRPr lang="ar-IQ"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a:p>
            <a:r>
              <a:rPr lang="ar-IQ" sz="4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أ.م. د اياد هاشم محمد             </a:t>
            </a:r>
          </a:p>
          <a:p>
            <a:pPr algn="r"/>
            <a:r>
              <a:rPr lang="ar-IQ"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r>
              <a:rPr lang="ar-IQ"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rPr>
              <a:t>                                      </a:t>
            </a:r>
            <a:endParaRPr lang="ar-IQ"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endParaRPr>
          </a:p>
        </p:txBody>
      </p:sp>
    </p:spTree>
    <p:extLst>
      <p:ext uri="{BB962C8B-B14F-4D97-AF65-F5344CB8AC3E}">
        <p14:creationId xmlns:p14="http://schemas.microsoft.com/office/powerpoint/2010/main" val="3002674964"/>
      </p:ext>
    </p:extLst>
  </p:cSld>
  <p:clrMapOvr>
    <a:masterClrMapping/>
  </p:clrMapOvr>
  <p:transition spd="slow">
    <p:randomBar dir="vert"/>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الشخصية </a:t>
            </a:r>
            <a:r>
              <a:rPr lang="ar-IQ" dirty="0" err="1" smtClean="0"/>
              <a:t>اللاجتماعية</a:t>
            </a:r>
            <a:r>
              <a:rPr lang="ar-IQ" dirty="0" smtClean="0"/>
              <a:t>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هي الشخصية المتناقضة مع المجتمع والمضادة له وعاجزة عن الولاء لأي فرد او جماعة , واستجاباتها تتسم بعدم النضج الانفعالي وضعف الحكم ويشمل التشخيص هذا كمرادف له ( الشخصية </a:t>
            </a:r>
            <a:r>
              <a:rPr lang="ar-IQ" dirty="0" err="1" smtClean="0"/>
              <a:t>السيكوباتية</a:t>
            </a:r>
            <a:r>
              <a:rPr lang="ar-IQ" dirty="0" smtClean="0"/>
              <a:t> ) والاخيرة تشير الى الميل الى الاجرام وضعف الضمير الاخلاقي والرغبة في الابتزاز والغش والخداع اضافة الى الجمود الانفعالي وهذا ينتشر بين المجرمين والجانحين والمرتشين وهي تنمو وتتطور ضمن نمط من السلوك غير الاجتماعي وغالبا ما تكون فترة مبكرة من العمر (15) سنة </a:t>
            </a:r>
            <a:r>
              <a:rPr lang="ar-IQ" b="1" dirty="0" smtClean="0">
                <a:solidFill>
                  <a:srgbClr val="FF0000"/>
                </a:solidFill>
              </a:rPr>
              <a:t>فهي شخصية رافضة لقواعد السلوك الاجتماعي وتتخذ لنفسها اعرافا وقواعد تضمن لنفسها تحقيق رغباتها الغريزية بأي اسلوب .  </a:t>
            </a:r>
            <a:endParaRPr lang="ar-IQ" b="1" dirty="0">
              <a:solidFill>
                <a:srgbClr val="FF0000"/>
              </a:solidFill>
            </a:endParaRPr>
          </a:p>
        </p:txBody>
      </p:sp>
    </p:spTree>
    <p:extLst>
      <p:ext uri="{BB962C8B-B14F-4D97-AF65-F5344CB8AC3E}">
        <p14:creationId xmlns:p14="http://schemas.microsoft.com/office/powerpoint/2010/main" val="1326886988"/>
      </p:ext>
    </p:extLst>
  </p:cSld>
  <p:clrMapOvr>
    <a:masterClrMapping/>
  </p:clrMapOvr>
  <mc:AlternateContent xmlns:mc="http://schemas.openxmlformats.org/markup-compatibility/2006" xmlns:p14="http://schemas.microsoft.com/office/powerpoint/2010/main">
    <mc:Choice Requires="p14">
      <p:transition spd="slow" p14:dur="3000">
        <p14:shred/>
        <p:sndAc>
          <p:stSnd>
            <p:snd r:embed="rId2" name="arrow.wav"/>
          </p:stSnd>
        </p:sndAc>
      </p:transition>
    </mc:Choice>
    <mc:Fallback xmlns="">
      <p:transition spd="slow">
        <p:fade/>
        <p:sndAc>
          <p:stSnd>
            <p:snd r:embed="rId3" name="arrow.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3008313" cy="648072"/>
          </a:xfrm>
        </p:spPr>
        <p:txBody>
          <a:bodyPr/>
          <a:lstStyle/>
          <a:p>
            <a:r>
              <a:rPr lang="ar-IQ" dirty="0" smtClean="0"/>
              <a:t>    صفات الشخص </a:t>
            </a:r>
            <a:r>
              <a:rPr lang="ar-IQ" dirty="0" err="1" smtClean="0"/>
              <a:t>السيكوباتي</a:t>
            </a:r>
            <a:endParaRPr lang="ar-IQ" dirty="0"/>
          </a:p>
        </p:txBody>
      </p:sp>
      <p:pic>
        <p:nvPicPr>
          <p:cNvPr id="5" name="عنصر نائب للمحتوى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95936" y="476672"/>
            <a:ext cx="4968552" cy="5832648"/>
          </a:xfrm>
        </p:spPr>
      </p:pic>
      <p:sp>
        <p:nvSpPr>
          <p:cNvPr id="4" name="عنصر نائب للنص 3"/>
          <p:cNvSpPr>
            <a:spLocks noGrp="1"/>
          </p:cNvSpPr>
          <p:nvPr>
            <p:ph type="body" sz="half" idx="2"/>
          </p:nvPr>
        </p:nvSpPr>
        <p:spPr>
          <a:xfrm>
            <a:off x="467544" y="980728"/>
            <a:ext cx="3240360" cy="5688632"/>
          </a:xfrm>
        </p:spPr>
        <p:txBody>
          <a:bodyPr>
            <a:noAutofit/>
          </a:bodyPr>
          <a:lstStyle/>
          <a:p>
            <a:r>
              <a:rPr lang="ar-IQ" sz="1800" dirty="0" smtClean="0">
                <a:solidFill>
                  <a:schemeClr val="tx2">
                    <a:lumMod val="75000"/>
                  </a:schemeClr>
                </a:solidFill>
              </a:rPr>
              <a:t>1- يقتل ويضحك اشارة الى عدم شعوره بالذنب على ضحاياه </a:t>
            </a:r>
          </a:p>
          <a:p>
            <a:r>
              <a:rPr lang="ar-IQ" sz="1800" dirty="0" smtClean="0">
                <a:solidFill>
                  <a:schemeClr val="tx2">
                    <a:lumMod val="75000"/>
                  </a:schemeClr>
                </a:solidFill>
              </a:rPr>
              <a:t>2- يوصف  بانه يعض اليد التي تتقدم لنجدته </a:t>
            </a:r>
          </a:p>
          <a:p>
            <a:r>
              <a:rPr lang="ar-IQ" sz="1800" dirty="0" smtClean="0">
                <a:solidFill>
                  <a:schemeClr val="tx2">
                    <a:lumMod val="75000"/>
                  </a:schemeClr>
                </a:solidFill>
              </a:rPr>
              <a:t>3- يبدو للناس في الظاهر انه بطلا جريئا ذا ثقافة وذكاء تسحر الناس ولكنه في الحقيقة مختل عقليا </a:t>
            </a:r>
          </a:p>
          <a:p>
            <a:r>
              <a:rPr lang="ar-IQ" sz="1800" dirty="0" smtClean="0">
                <a:solidFill>
                  <a:schemeClr val="tx2">
                    <a:lumMod val="75000"/>
                  </a:schemeClr>
                </a:solidFill>
              </a:rPr>
              <a:t>4- هو شخص فاسد اخلاقيا </a:t>
            </a:r>
          </a:p>
          <a:p>
            <a:r>
              <a:rPr lang="ar-IQ" sz="1800" dirty="0" smtClean="0">
                <a:solidFill>
                  <a:schemeClr val="tx2">
                    <a:lumMod val="75000"/>
                  </a:schemeClr>
                </a:solidFill>
              </a:rPr>
              <a:t>5- يحقق اهدافه </a:t>
            </a:r>
            <a:r>
              <a:rPr lang="ar-IQ" sz="1800" dirty="0" err="1" smtClean="0">
                <a:solidFill>
                  <a:schemeClr val="tx2">
                    <a:lumMod val="75000"/>
                  </a:schemeClr>
                </a:solidFill>
              </a:rPr>
              <a:t>باسلوب</a:t>
            </a:r>
            <a:r>
              <a:rPr lang="ar-IQ" sz="1800" dirty="0" smtClean="0">
                <a:solidFill>
                  <a:schemeClr val="tx2">
                    <a:lumMod val="75000"/>
                  </a:schemeClr>
                </a:solidFill>
              </a:rPr>
              <a:t> يخلو من كل عاطفة وانفعال لا يعرف الخوف ابدا </a:t>
            </a:r>
          </a:p>
          <a:p>
            <a:r>
              <a:rPr lang="ar-IQ" sz="1800" dirty="0" smtClean="0">
                <a:solidFill>
                  <a:schemeClr val="tx2">
                    <a:lumMod val="75000"/>
                  </a:schemeClr>
                </a:solidFill>
              </a:rPr>
              <a:t>6- يعتقد جازما ان </a:t>
            </a:r>
            <a:r>
              <a:rPr lang="ar-IQ" sz="1800" dirty="0" err="1" smtClean="0">
                <a:solidFill>
                  <a:schemeClr val="tx2">
                    <a:lumMod val="75000"/>
                  </a:schemeClr>
                </a:solidFill>
              </a:rPr>
              <a:t>مايقوم</a:t>
            </a:r>
            <a:r>
              <a:rPr lang="ar-IQ" sz="1800" dirty="0" smtClean="0">
                <a:solidFill>
                  <a:schemeClr val="tx2">
                    <a:lumMod val="75000"/>
                  </a:schemeClr>
                </a:solidFill>
              </a:rPr>
              <a:t> به هو من مصلحة المجتمع , ونجد عنده تبريرا عقليا لكل سلوك فاسد يقوم به وهو خالي من اي قلق وتوتر نفسي </a:t>
            </a:r>
          </a:p>
          <a:p>
            <a:r>
              <a:rPr lang="ar-IQ" sz="1800" dirty="0" smtClean="0">
                <a:solidFill>
                  <a:schemeClr val="tx2">
                    <a:lumMod val="75000"/>
                  </a:schemeClr>
                </a:solidFill>
              </a:rPr>
              <a:t>7- عندما يمارس العنف يكون مبالغ في سلوكه وهو نزاع </a:t>
            </a:r>
            <a:r>
              <a:rPr lang="ar-IQ" sz="1800" dirty="0" err="1" smtClean="0">
                <a:solidFill>
                  <a:schemeClr val="tx2">
                    <a:lumMod val="75000"/>
                  </a:schemeClr>
                </a:solidFill>
              </a:rPr>
              <a:t>للساديه</a:t>
            </a:r>
            <a:r>
              <a:rPr lang="ar-IQ" sz="1800" dirty="0" smtClean="0">
                <a:solidFill>
                  <a:schemeClr val="tx2">
                    <a:lumMod val="75000"/>
                  </a:schemeClr>
                </a:solidFill>
              </a:rPr>
              <a:t> </a:t>
            </a:r>
          </a:p>
          <a:p>
            <a:r>
              <a:rPr lang="ar-IQ" sz="1800" dirty="0" smtClean="0">
                <a:solidFill>
                  <a:schemeClr val="tx2">
                    <a:lumMod val="75000"/>
                  </a:schemeClr>
                </a:solidFill>
              </a:rPr>
              <a:t>8- يستمر معه السلوك العدواني الى مرحلة متقدمة من العمر الى ان يبلغ 50 عاما او اكثر </a:t>
            </a:r>
            <a:endParaRPr lang="ar-IQ" sz="1800" dirty="0">
              <a:solidFill>
                <a:schemeClr val="tx2">
                  <a:lumMod val="75000"/>
                </a:schemeClr>
              </a:solidFill>
            </a:endParaRPr>
          </a:p>
        </p:txBody>
      </p:sp>
    </p:spTree>
    <p:extLst>
      <p:ext uri="{BB962C8B-B14F-4D97-AF65-F5344CB8AC3E}">
        <p14:creationId xmlns:p14="http://schemas.microsoft.com/office/powerpoint/2010/main" val="1912295862"/>
      </p:ext>
    </p:extLst>
  </p:cSld>
  <p:clrMapOvr>
    <a:masterClrMapping/>
  </p:clrMapOvr>
  <mc:AlternateContent xmlns:mc="http://schemas.openxmlformats.org/markup-compatibility/2006" xmlns:p14="http://schemas.microsoft.com/office/powerpoint/2010/main">
    <mc:Choice Requires="p14">
      <p:transition spd="slow" p14:dur="900">
        <p14:warp dir="in"/>
        <p:sndAc>
          <p:stSnd>
            <p:snd r:embed="rId2" name="laser.wav"/>
          </p:stSnd>
        </p:sndAc>
      </p:transition>
    </mc:Choice>
    <mc:Fallback xmlns="">
      <p:transition spd="slow">
        <p:fade/>
        <p:sndAc>
          <p:stSnd>
            <p:snd r:embed="rId4" name="laser.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randombar(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randombar(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randombar(horizontal)">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randombar(horizontal)">
                                      <p:cBhvr>
                                        <p:cTn id="22" dur="500"/>
                                        <p:tgtEl>
                                          <p:spTgt spid="4">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Effect transition="in" filter="randombar(horizontal)">
                                      <p:cBhvr>
                                        <p:cTn id="27" dur="500"/>
                                        <p:tgtEl>
                                          <p:spTgt spid="4">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4">
                                            <p:txEl>
                                              <p:pRg st="5" end="5"/>
                                            </p:txEl>
                                          </p:spTgt>
                                        </p:tgtEl>
                                        <p:attrNameLst>
                                          <p:attrName>style.visibility</p:attrName>
                                        </p:attrNameLst>
                                      </p:cBhvr>
                                      <p:to>
                                        <p:strVal val="visible"/>
                                      </p:to>
                                    </p:set>
                                    <p:animEffect transition="in" filter="randombar(horizontal)">
                                      <p:cBhvr>
                                        <p:cTn id="32" dur="500"/>
                                        <p:tgtEl>
                                          <p:spTgt spid="4">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randombar(horizontal)">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4">
                                            <p:txEl>
                                              <p:pRg st="7" end="7"/>
                                            </p:txEl>
                                          </p:spTgt>
                                        </p:tgtEl>
                                        <p:attrNameLst>
                                          <p:attrName>style.visibility</p:attrName>
                                        </p:attrNameLst>
                                      </p:cBhvr>
                                      <p:to>
                                        <p:strVal val="visible"/>
                                      </p:to>
                                    </p:set>
                                    <p:animEffect transition="in" filter="randombar(horizontal)">
                                      <p:cBhvr>
                                        <p:cTn id="42"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انماط الشخصية </a:t>
            </a:r>
            <a:r>
              <a:rPr lang="ar-IQ" dirty="0" err="1" smtClean="0"/>
              <a:t>السيكوباتية</a:t>
            </a:r>
            <a:r>
              <a:rPr lang="ar-IQ" dirty="0" smtClean="0"/>
              <a:t> </a:t>
            </a:r>
            <a:endParaRPr lang="ar-IQ" dirty="0"/>
          </a:p>
        </p:txBody>
      </p:sp>
      <p:sp>
        <p:nvSpPr>
          <p:cNvPr id="3" name="عنصر نائب للمحتوى 2"/>
          <p:cNvSpPr>
            <a:spLocks noGrp="1"/>
          </p:cNvSpPr>
          <p:nvPr>
            <p:ph idx="1"/>
          </p:nvPr>
        </p:nvSpPr>
        <p:spPr>
          <a:xfrm>
            <a:off x="457200" y="1412776"/>
            <a:ext cx="8229600" cy="4968552"/>
          </a:xfrm>
          <a:noFill/>
        </p:spPr>
        <p:txBody>
          <a:bodyPr>
            <a:normAutofit fontScale="70000" lnSpcReduction="20000"/>
          </a:bodyPr>
          <a:lstStyle/>
          <a:p>
            <a:r>
              <a:rPr lang="ar-IQ" dirty="0" smtClean="0">
                <a:solidFill>
                  <a:srgbClr val="C00000"/>
                </a:solidFill>
              </a:rPr>
              <a:t>1- </a:t>
            </a:r>
            <a:r>
              <a:rPr lang="ar-IQ" dirty="0" err="1" smtClean="0">
                <a:solidFill>
                  <a:srgbClr val="C00000"/>
                </a:solidFill>
              </a:rPr>
              <a:t>السيكوباتية</a:t>
            </a:r>
            <a:r>
              <a:rPr lang="ar-IQ" dirty="0" smtClean="0">
                <a:solidFill>
                  <a:srgbClr val="C00000"/>
                </a:solidFill>
              </a:rPr>
              <a:t> الرئيسية </a:t>
            </a:r>
          </a:p>
          <a:p>
            <a:r>
              <a:rPr lang="ar-IQ" dirty="0" smtClean="0"/>
              <a:t>من صفاته ( لا يكترث للعقوبة , ينعدم عنده اي رد فعل عن العقوبة , لا يخشى اي شر , لا يعاني من اي ضغط نفسي , يعني الكلام عنده بغير ما يعنيه عند الشخص السليم , ولا يتبع اي خطة بالحياة , فاقد لأي احساس عاطفي)</a:t>
            </a:r>
          </a:p>
          <a:p>
            <a:r>
              <a:rPr lang="ar-IQ" dirty="0" smtClean="0">
                <a:solidFill>
                  <a:srgbClr val="C00000"/>
                </a:solidFill>
              </a:rPr>
              <a:t>2- </a:t>
            </a:r>
            <a:r>
              <a:rPr lang="ar-IQ" dirty="0" err="1" smtClean="0">
                <a:solidFill>
                  <a:srgbClr val="C00000"/>
                </a:solidFill>
              </a:rPr>
              <a:t>السيكوباتية</a:t>
            </a:r>
            <a:r>
              <a:rPr lang="ar-IQ" dirty="0" smtClean="0">
                <a:solidFill>
                  <a:srgbClr val="C00000"/>
                </a:solidFill>
              </a:rPr>
              <a:t> الثانوية </a:t>
            </a:r>
          </a:p>
          <a:p>
            <a:r>
              <a:rPr lang="ar-IQ" dirty="0" smtClean="0"/>
              <a:t>من صفاته ( يكون مغامرا ولكنه يتأثر بضغوط الحياة , وهو جسور وجريء لا يبالي للأعراف , يمتلك دافعية قوية للامتثال لرغباته , كلما زاد قلقه من صعوبة الحول على </a:t>
            </a:r>
            <a:r>
              <a:rPr lang="ar-IQ" dirty="0" err="1" smtClean="0"/>
              <a:t>شي</a:t>
            </a:r>
            <a:r>
              <a:rPr lang="ar-IQ" dirty="0" smtClean="0"/>
              <a:t> زاد اهتمامه بذلك الشيء </a:t>
            </a:r>
          </a:p>
          <a:p>
            <a:r>
              <a:rPr lang="ar-IQ" dirty="0" smtClean="0">
                <a:solidFill>
                  <a:srgbClr val="C00000"/>
                </a:solidFill>
              </a:rPr>
              <a:t>3- </a:t>
            </a:r>
            <a:r>
              <a:rPr lang="ar-IQ" dirty="0" err="1" smtClean="0">
                <a:solidFill>
                  <a:srgbClr val="C00000"/>
                </a:solidFill>
              </a:rPr>
              <a:t>السيكوباتية</a:t>
            </a:r>
            <a:r>
              <a:rPr lang="ar-IQ" dirty="0" smtClean="0">
                <a:solidFill>
                  <a:srgbClr val="C00000"/>
                </a:solidFill>
              </a:rPr>
              <a:t> ذات المزاج المعتل </a:t>
            </a:r>
          </a:p>
          <a:p>
            <a:r>
              <a:rPr lang="ar-IQ" dirty="0" smtClean="0"/>
              <a:t>يتصف ( بسرعة الغضب الشديد الى درجة التطرف , يمكن اثارته بسهولة يشبه اهتياجه نوبات الصرع , عنده دوافع جنسية كبيرة , عنده رغبة قوية تصبغ شخصيته سواء في الادمان بالسرقة او الشذوذ الجنسي )</a:t>
            </a:r>
          </a:p>
          <a:p>
            <a:r>
              <a:rPr lang="ar-IQ" dirty="0" smtClean="0">
                <a:solidFill>
                  <a:srgbClr val="C00000"/>
                </a:solidFill>
              </a:rPr>
              <a:t>4- </a:t>
            </a:r>
            <a:r>
              <a:rPr lang="ar-IQ" dirty="0" err="1" smtClean="0">
                <a:solidFill>
                  <a:srgbClr val="C00000"/>
                </a:solidFill>
              </a:rPr>
              <a:t>السيكوباتية</a:t>
            </a:r>
            <a:r>
              <a:rPr lang="ar-IQ" dirty="0" smtClean="0">
                <a:solidFill>
                  <a:srgbClr val="C00000"/>
                </a:solidFill>
              </a:rPr>
              <a:t> الكاريزمية </a:t>
            </a:r>
          </a:p>
          <a:p>
            <a:r>
              <a:rPr lang="ar-IQ" dirty="0" smtClean="0"/>
              <a:t>( يتمتع بشخصية كاذبة لكنها اخذة ساحرة , يتمتع بشيء من الذكاء , يتصف بسرعة البديهة والكلام يمتلك قدرة في اقناع الاخرين , يصعب مقاومة اسلوبه في الاقناع , يتواجد هذا النوع من الشخصية بين القادة )  </a:t>
            </a:r>
            <a:endParaRPr lang="ar-IQ" dirty="0"/>
          </a:p>
        </p:txBody>
      </p:sp>
    </p:spTree>
    <p:extLst>
      <p:ext uri="{BB962C8B-B14F-4D97-AF65-F5344CB8AC3E}">
        <p14:creationId xmlns:p14="http://schemas.microsoft.com/office/powerpoint/2010/main" val="1932018983"/>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sndAc>
          <p:stSnd>
            <p:snd r:embed="rId2" name="camera.wav"/>
          </p:stSnd>
        </p:sndAc>
      </p:transition>
    </mc:Choice>
    <mc:Fallback xmlns="">
      <p:transition spd="slow">
        <p:fade/>
        <p:sndAc>
          <p:stSnd>
            <p:snd r:embed="rId3" name="camera.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mph" presetSubtype="0" fill="hold" nodeType="clickEffect">
                                  <p:stCondLst>
                                    <p:cond delay="0"/>
                                  </p:stCondLst>
                                  <p:iterate type="lt">
                                    <p:tmPct val="4000"/>
                                  </p:iterate>
                                  <p:childTnLst>
                                    <p:set>
                                      <p:cBhvr override="childStyle">
                                        <p:cTn id="6" dur="500" fill="hold"/>
                                        <p:tgtEl>
                                          <p:spTgt spid="3">
                                            <p:txEl>
                                              <p:pRg st="1" end="1"/>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pic>
        <p:nvPicPr>
          <p:cNvPr id="4" name="عنصر نائب للمحتوى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5536" y="260648"/>
            <a:ext cx="8352928" cy="6264696"/>
          </a:xfrm>
        </p:spPr>
      </p:pic>
    </p:spTree>
    <p:extLst>
      <p:ext uri="{BB962C8B-B14F-4D97-AF65-F5344CB8AC3E}">
        <p14:creationId xmlns:p14="http://schemas.microsoft.com/office/powerpoint/2010/main" val="776325439"/>
      </p:ext>
    </p:extLst>
  </p:cSld>
  <p:clrMapOvr>
    <a:masterClrMapping/>
  </p:clrMapOvr>
  <mc:AlternateContent xmlns:mc="http://schemas.openxmlformats.org/markup-compatibility/2006" xmlns:p14="http://schemas.microsoft.com/office/powerpoint/2010/main">
    <mc:Choice Requires="p14">
      <p:transition spd="slow" p14:dur="4000">
        <p14:vortex/>
        <p:sndAc>
          <p:stSnd>
            <p:snd r:embed="rId2" name="chimes.wav"/>
          </p:stSnd>
        </p:sndAc>
      </p:transition>
    </mc:Choice>
    <mc:Fallback xmlns="">
      <p:transition spd="slow">
        <p:fade/>
        <p:sndAc>
          <p:stSnd>
            <p:snd r:embed="rId4" name="chimes.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خصائص الشخصية </a:t>
            </a:r>
            <a:r>
              <a:rPr lang="ar-IQ" dirty="0" err="1" smtClean="0"/>
              <a:t>السيكوباتية</a:t>
            </a:r>
            <a:r>
              <a:rPr lang="ar-IQ" dirty="0" smtClean="0"/>
              <a:t> </a:t>
            </a:r>
            <a:endParaRPr lang="ar-IQ" dirty="0"/>
          </a:p>
        </p:txBody>
      </p:sp>
      <p:sp>
        <p:nvSpPr>
          <p:cNvPr id="3" name="عنصر نائب للمحتوى 2"/>
          <p:cNvSpPr>
            <a:spLocks noGrp="1"/>
          </p:cNvSpPr>
          <p:nvPr>
            <p:ph idx="1"/>
          </p:nvPr>
        </p:nvSpPr>
        <p:spPr>
          <a:xfrm>
            <a:off x="457200" y="1268760"/>
            <a:ext cx="8229600" cy="5040560"/>
          </a:xfrm>
          <a:solidFill>
            <a:srgbClr val="FF9999"/>
          </a:solidFill>
          <a:ln>
            <a:solidFill>
              <a:schemeClr val="tx1"/>
            </a:solidFill>
            <a:prstDash val="lgDashDotDot"/>
          </a:ln>
          <a:effectLst>
            <a:glow rad="228600">
              <a:schemeClr val="accent2">
                <a:satMod val="175000"/>
                <a:alpha val="40000"/>
              </a:schemeClr>
            </a:glow>
            <a:innerShdw blurRad="114300">
              <a:prstClr val="black"/>
            </a:innerShdw>
          </a:effectLst>
        </p:spPr>
        <p:txBody>
          <a:bodyPr>
            <a:normAutofit fontScale="77500" lnSpcReduction="20000"/>
          </a:bodyPr>
          <a:lstStyle/>
          <a:p>
            <a:pPr marL="0" indent="0">
              <a:buNone/>
            </a:pPr>
            <a:r>
              <a:rPr lang="ar-IQ" dirty="0" smtClean="0">
                <a:solidFill>
                  <a:schemeClr val="tx1">
                    <a:lumMod val="95000"/>
                    <a:lumOff val="5000"/>
                  </a:schemeClr>
                </a:solidFill>
              </a:rPr>
              <a:t>1- يميل للملل ويحتاج دائما لمن يثيره ويحفزه للقيام بفعل ما ويفشل في ان يستمر في اي مهمة </a:t>
            </a:r>
          </a:p>
          <a:p>
            <a:pPr marL="0" indent="0">
              <a:buNone/>
            </a:pPr>
            <a:r>
              <a:rPr lang="ar-IQ" dirty="0" smtClean="0">
                <a:solidFill>
                  <a:schemeClr val="tx1">
                    <a:lumMod val="95000"/>
                    <a:lumOff val="5000"/>
                  </a:schemeClr>
                </a:solidFill>
              </a:rPr>
              <a:t>2- يكذب دائما وبصورة مرضية وببراعة ومكر فهو مخادع وغشاش</a:t>
            </a:r>
          </a:p>
          <a:p>
            <a:pPr marL="0" indent="0">
              <a:buNone/>
            </a:pPr>
            <a:r>
              <a:rPr lang="ar-IQ" dirty="0" smtClean="0">
                <a:solidFill>
                  <a:schemeClr val="tx1">
                    <a:lumMod val="95000"/>
                    <a:lumOff val="5000"/>
                  </a:schemeClr>
                </a:solidFill>
              </a:rPr>
              <a:t>3- يتصف بسحر ظاهري وعفوية ورقة وهدوء ويبدوا جذابا ولطيفا ولا يخشى من قول اي شيء ولا يتقيد بآداب الكلام </a:t>
            </a:r>
          </a:p>
          <a:p>
            <a:pPr marL="0" indent="0">
              <a:buNone/>
            </a:pPr>
            <a:r>
              <a:rPr lang="ar-IQ" dirty="0" smtClean="0">
                <a:solidFill>
                  <a:schemeClr val="tx1">
                    <a:lumMod val="95000"/>
                    <a:lumOff val="5000"/>
                  </a:schemeClr>
                </a:solidFill>
              </a:rPr>
              <a:t>4- يتمتع بقدرة عجيبة في اظهار نفسه واستغلال الاخرين واقناعهم لمصلحته </a:t>
            </a:r>
          </a:p>
          <a:p>
            <a:pPr marL="0" indent="0">
              <a:buNone/>
            </a:pPr>
            <a:r>
              <a:rPr lang="ar-IQ" dirty="0" smtClean="0">
                <a:solidFill>
                  <a:schemeClr val="tx1">
                    <a:lumMod val="95000"/>
                    <a:lumOff val="5000"/>
                  </a:schemeClr>
                </a:solidFill>
              </a:rPr>
              <a:t>5- يبالغ في تقدير قيمة ذاته وقدراته ومغرور ومتكبر لاعتقاده بانه شخص عظيم </a:t>
            </a:r>
          </a:p>
          <a:p>
            <a:pPr marL="0" indent="0">
              <a:buNone/>
            </a:pPr>
            <a:r>
              <a:rPr lang="ar-IQ" dirty="0" smtClean="0">
                <a:solidFill>
                  <a:schemeClr val="tx1">
                    <a:lumMod val="95000"/>
                    <a:lumOff val="5000"/>
                  </a:schemeClr>
                </a:solidFill>
              </a:rPr>
              <a:t>6- لا يعرف الندم ابدا ولا يشعر بالذنب مطلقا , نزاع الى عدم التركيز </a:t>
            </a:r>
          </a:p>
          <a:p>
            <a:pPr marL="0" indent="0">
              <a:buNone/>
            </a:pPr>
            <a:r>
              <a:rPr lang="ar-IQ" dirty="0" smtClean="0">
                <a:solidFill>
                  <a:schemeClr val="tx1">
                    <a:lumMod val="95000"/>
                    <a:lumOff val="5000"/>
                  </a:schemeClr>
                </a:solidFill>
              </a:rPr>
              <a:t>7- يتميز بقساوة القلب لا يعرف الرحمة والمودة والحنان </a:t>
            </a:r>
          </a:p>
          <a:p>
            <a:pPr marL="0" indent="0">
              <a:buNone/>
            </a:pPr>
            <a:r>
              <a:rPr lang="ar-IQ" dirty="0" smtClean="0">
                <a:solidFill>
                  <a:schemeClr val="tx1">
                    <a:lumMod val="95000"/>
                    <a:lumOff val="5000"/>
                  </a:schemeClr>
                </a:solidFill>
              </a:rPr>
              <a:t>8- طفيلي في نمط حياته اناني مستغل يعتمد على الاخرين ماليا </a:t>
            </a:r>
          </a:p>
          <a:p>
            <a:pPr marL="0" indent="0">
              <a:buNone/>
            </a:pPr>
            <a:r>
              <a:rPr lang="ar-IQ" dirty="0" smtClean="0">
                <a:solidFill>
                  <a:schemeClr val="tx1">
                    <a:lumMod val="95000"/>
                    <a:lumOff val="5000"/>
                  </a:schemeClr>
                </a:solidFill>
              </a:rPr>
              <a:t>9- يمارس سلوكيات سيئة وافعال جانحة بين (13-18) سنة مثل الكذب والسرقة وتناول الكحول وغيرها </a:t>
            </a:r>
          </a:p>
          <a:p>
            <a:pPr marL="0" indent="0">
              <a:buNone/>
            </a:pPr>
            <a:r>
              <a:rPr lang="ar-IQ" dirty="0" smtClean="0">
                <a:solidFill>
                  <a:schemeClr val="tx1">
                    <a:lumMod val="95000"/>
                    <a:lumOff val="5000"/>
                  </a:schemeClr>
                </a:solidFill>
              </a:rPr>
              <a:t>10- يرتكب انواعا مختلفة من الجرائم , ويتفاخر عندما يتملص من العقاب  </a:t>
            </a:r>
            <a:endParaRPr lang="ar-IQ" dirty="0">
              <a:solidFill>
                <a:schemeClr val="tx1">
                  <a:lumMod val="95000"/>
                  <a:lumOff val="5000"/>
                </a:schemeClr>
              </a:solidFill>
            </a:endParaRPr>
          </a:p>
        </p:txBody>
      </p:sp>
    </p:spTree>
    <p:extLst>
      <p:ext uri="{BB962C8B-B14F-4D97-AF65-F5344CB8AC3E}">
        <p14:creationId xmlns:p14="http://schemas.microsoft.com/office/powerpoint/2010/main" val="1595676626"/>
      </p:ext>
    </p:extLst>
  </p:cSld>
  <p:clrMapOvr>
    <a:masterClrMapping/>
  </p:clrMapOvr>
  <mc:AlternateContent xmlns:mc="http://schemas.openxmlformats.org/markup-compatibility/2006" xmlns:p14="http://schemas.microsoft.com/office/powerpoint/2010/main">
    <mc:Choice Requires="p14">
      <p:transition spd="slow" p14:dur="1200">
        <p14:flip dir="l"/>
        <p:sndAc>
          <p:stSnd>
            <p:snd r:embed="rId2" name="type.wav"/>
          </p:stSnd>
        </p:sndAc>
      </p:transition>
    </mc:Choice>
    <mc:Fallback xmlns="">
      <p:transition spd="slow">
        <p:fade/>
        <p:sndAc>
          <p:stSnd>
            <p:snd r:embed="rId3" name="type.wav"/>
          </p:stSnd>
        </p:sndAc>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Vertical)">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TotalTime>
  <Words>531</Words>
  <Application>Microsoft Office PowerPoint</Application>
  <PresentationFormat>عرض على الشاشة (3:4)‏</PresentationFormat>
  <Paragraphs>35</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الشخصية اللاجتماعية ( السيكوباتية)</vt:lpstr>
      <vt:lpstr>الشخصية اللاجتماعية </vt:lpstr>
      <vt:lpstr>    صفات الشخص السيكوباتي</vt:lpstr>
      <vt:lpstr>انماط الشخصية السيكوباتية </vt:lpstr>
      <vt:lpstr>عرض تقديمي في PowerPoint</vt:lpstr>
      <vt:lpstr>خصائص الشخصية السيكوباتية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الشخصية اللااجتماعية ( السيكوباتية)</dc:title>
  <dc:creator>ايوب</dc:creator>
  <cp:lastModifiedBy>Maher</cp:lastModifiedBy>
  <cp:revision>10</cp:revision>
  <dcterms:created xsi:type="dcterms:W3CDTF">2019-03-24T19:00:01Z</dcterms:created>
  <dcterms:modified xsi:type="dcterms:W3CDTF">2019-04-15T19:16:22Z</dcterms:modified>
</cp:coreProperties>
</file>